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0" r:id="rId2"/>
    <p:sldId id="271" r:id="rId3"/>
    <p:sldId id="268" r:id="rId4"/>
    <p:sldId id="262" r:id="rId5"/>
    <p:sldId id="264" r:id="rId6"/>
    <p:sldId id="280" r:id="rId7"/>
    <p:sldId id="283" r:id="rId8"/>
    <p:sldId id="284" r:id="rId9"/>
    <p:sldId id="270" r:id="rId10"/>
    <p:sldId id="281" r:id="rId11"/>
    <p:sldId id="282" r:id="rId12"/>
    <p:sldId id="289" r:id="rId13"/>
    <p:sldId id="269" r:id="rId14"/>
    <p:sldId id="286" r:id="rId15"/>
    <p:sldId id="288" r:id="rId16"/>
    <p:sldId id="287" r:id="rId17"/>
    <p:sldId id="272" r:id="rId18"/>
    <p:sldId id="276" r:id="rId1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36969678665693E-3"/>
          <c:y val="4.8501555382735255E-2"/>
          <c:w val="0.97602747483289343"/>
          <c:h val="0.77128513498500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[Planilha_Neuci_2013_final.xlsx]DADOS_GRÁFICO!$J$16:$K$16</c:f>
              <c:strCache>
                <c:ptCount val="1"/>
                <c:pt idx="0">
                  <c:v>Escolaridade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[Planilha_Neuci_2013_final.xlsx]DADOS_GRÁFICO!$J$17:$J$25</c:f>
              <c:strCache>
                <c:ptCount val="9"/>
                <c:pt idx="0">
                  <c:v>MENOS QUE O ENSINO MÉDIO</c:v>
                </c:pt>
                <c:pt idx="1">
                  <c:v>ENSINO MÉDIO - MAGISTÉRIO</c:v>
                </c:pt>
                <c:pt idx="2">
                  <c:v>ENSINO MÉDIO - OUTROS</c:v>
                </c:pt>
                <c:pt idx="3">
                  <c:v>ENSINO SUPERIOR - PEDAGOGIA</c:v>
                </c:pt>
                <c:pt idx="4">
                  <c:v>ENSINO SUPERIOR - CURSO NORMAL SUPERIOR</c:v>
                </c:pt>
                <c:pt idx="5">
                  <c:v>ENSINO SUPERIOR - LICENCIATURA EM MATEMÁTICA</c:v>
                </c:pt>
                <c:pt idx="6">
                  <c:v>ENSINO SUPERIOR - LICENCIATURA EM LETRAS</c:v>
                </c:pt>
                <c:pt idx="7">
                  <c:v>ENSINO SUPERIOR - OUTRAS LICENCIATURAS</c:v>
                </c:pt>
                <c:pt idx="8">
                  <c:v>ENSINO SUPERIOR - OUTRAS ÁREAS</c:v>
                </c:pt>
              </c:strCache>
            </c:strRef>
          </c:cat>
          <c:val>
            <c:numRef>
              <c:f>[Planilha_Neuci_2013_final.xlsx]DADOS_GRÁFICO!$K$17:$K$25</c:f>
              <c:numCache>
                <c:formatCode>0.00%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0.92</c:v>
                </c:pt>
                <c:pt idx="4">
                  <c:v>0</c:v>
                </c:pt>
                <c:pt idx="5">
                  <c:v>0.04</c:v>
                </c:pt>
                <c:pt idx="6">
                  <c:v>0.04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71296"/>
        <c:axId val="87272832"/>
      </c:barChart>
      <c:catAx>
        <c:axId val="8727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87272832"/>
        <c:crosses val="autoZero"/>
        <c:auto val="1"/>
        <c:lblAlgn val="ctr"/>
        <c:lblOffset val="100"/>
        <c:noMultiLvlLbl val="0"/>
      </c:catAx>
      <c:valAx>
        <c:axId val="8727283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8727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7405717103557694"/>
          <c:y val="3.9193176066856766E-2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[Planilha_Neuci_2013_final.xlsx]DADOS_GRÁFICO!$P$16:$Q$16</c:f>
              <c:strCache>
                <c:ptCount val="1"/>
                <c:pt idx="0">
                  <c:v>Forma como realizou o Ensino Superior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[Planilha_Neuci_2013_final.xlsx]DADOS_GRÁFICO!$P$17:$P$20</c:f>
              <c:strCache>
                <c:ptCount val="4"/>
                <c:pt idx="0">
                  <c:v>NÃO CONCLUIU</c:v>
                </c:pt>
                <c:pt idx="1">
                  <c:v>PRESENCIAL</c:v>
                </c:pt>
                <c:pt idx="2">
                  <c:v>SEMIPRESENCIAL</c:v>
                </c:pt>
                <c:pt idx="3">
                  <c:v>A DISTÂNCIA</c:v>
                </c:pt>
              </c:strCache>
            </c:strRef>
          </c:cat>
          <c:val>
            <c:numRef>
              <c:f>[Planilha_Neuci_2013_final.xlsx]DADOS_GRÁFICO!$Q$17:$Q$20</c:f>
              <c:numCache>
                <c:formatCode>0.00%</c:formatCode>
                <c:ptCount val="4"/>
                <c:pt idx="0">
                  <c:v>0.04</c:v>
                </c:pt>
                <c:pt idx="1">
                  <c:v>0.96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26048"/>
        <c:axId val="115840128"/>
      </c:barChart>
      <c:catAx>
        <c:axId val="11582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115840128"/>
        <c:crosses val="autoZero"/>
        <c:auto val="1"/>
        <c:lblAlgn val="ctr"/>
        <c:lblOffset val="100"/>
        <c:noMultiLvlLbl val="0"/>
      </c:catAx>
      <c:valAx>
        <c:axId val="115840128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15826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[Planilha_Neuci_2013_final.xlsx]DADOS_GRÁFICO!$N$16:$O$16</c:f>
              <c:strCache>
                <c:ptCount val="1"/>
                <c:pt idx="0">
                  <c:v>Tipo de instituição de Ensino Superior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[Planilha_Neuci_2013_final.xlsx]DADOS_GRÁFICO!$N$17:$N$21</c:f>
              <c:strCache>
                <c:ptCount val="5"/>
                <c:pt idx="0">
                  <c:v>NÃO CONCLUI</c:v>
                </c:pt>
                <c:pt idx="1">
                  <c:v>PRIVADA</c:v>
                </c:pt>
                <c:pt idx="2">
                  <c:v>PÚBLICA FEDEREAL</c:v>
                </c:pt>
                <c:pt idx="3">
                  <c:v>PÚBLICA ESTADUAL</c:v>
                </c:pt>
                <c:pt idx="4">
                  <c:v>PÚBLICA MUNICIPAL</c:v>
                </c:pt>
              </c:strCache>
            </c:strRef>
          </c:cat>
          <c:val>
            <c:numRef>
              <c:f>[Planilha_Neuci_2013_final.xlsx]DADOS_GRÁFICO!$O$17:$O$21</c:f>
              <c:numCache>
                <c:formatCode>0.00%</c:formatCode>
                <c:ptCount val="5"/>
                <c:pt idx="0">
                  <c:v>0</c:v>
                </c:pt>
                <c:pt idx="1">
                  <c:v>0.68</c:v>
                </c:pt>
                <c:pt idx="2">
                  <c:v>0.04</c:v>
                </c:pt>
                <c:pt idx="3">
                  <c:v>0.28000000000000003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00224"/>
        <c:axId val="118901760"/>
      </c:barChart>
      <c:catAx>
        <c:axId val="11890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118901760"/>
        <c:crosses val="autoZero"/>
        <c:auto val="1"/>
        <c:lblAlgn val="ctr"/>
        <c:lblOffset val="100"/>
        <c:noMultiLvlLbl val="0"/>
      </c:catAx>
      <c:valAx>
        <c:axId val="11890176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18900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pt-BR" sz="2800" dirty="0"/>
              <a:t>Como assumiu a direção desta </a:t>
            </a:r>
            <a:r>
              <a:rPr lang="pt-BR" sz="2800" dirty="0" smtClean="0"/>
              <a:t>escola?</a:t>
            </a:r>
            <a:endParaRPr lang="pt-BR" sz="2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[Planilha_Neuci_2013_final.xlsx]DADOS_GRÁFICO!$AD$16:$AE$16</c:f>
              <c:strCache>
                <c:ptCount val="1"/>
                <c:pt idx="0">
                  <c:v>Como assumiu a direção desta escola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[Planilha_Neuci_2013_final.xlsx]DADOS_GRÁFICO!$AD$17:$AD$23</c:f>
              <c:strCache>
                <c:ptCount val="7"/>
                <c:pt idx="0">
                  <c:v>Concurso público apenas.</c:v>
                </c:pt>
                <c:pt idx="1">
                  <c:v>Eleição apenas.</c:v>
                </c:pt>
                <c:pt idx="2">
                  <c:v>Indicação apenas</c:v>
                </c:pt>
                <c:pt idx="3">
                  <c:v>Processo seletivo apenas.</c:v>
                </c:pt>
                <c:pt idx="4">
                  <c:v>Processo seletivo e Eleição.</c:v>
                </c:pt>
                <c:pt idx="5">
                  <c:v>Processo seletivo e Indicação.</c:v>
                </c:pt>
                <c:pt idx="6">
                  <c:v>Outra forma.</c:v>
                </c:pt>
              </c:strCache>
            </c:strRef>
          </c:cat>
          <c:val>
            <c:numRef>
              <c:f>[Planilha_Neuci_2013_final.xlsx]DADOS_GRÁFICO!$AE$17:$AE$23</c:f>
              <c:numCache>
                <c:formatCode>0.00%</c:formatCode>
                <c:ptCount val="7"/>
                <c:pt idx="0">
                  <c:v>0.2</c:v>
                </c:pt>
                <c:pt idx="1">
                  <c:v>0</c:v>
                </c:pt>
                <c:pt idx="2">
                  <c:v>0.16</c:v>
                </c:pt>
                <c:pt idx="3">
                  <c:v>0.56000000000000005</c:v>
                </c:pt>
                <c:pt idx="4">
                  <c:v>0.04</c:v>
                </c:pt>
                <c:pt idx="5">
                  <c:v>0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17760"/>
        <c:axId val="118972800"/>
      </c:barChart>
      <c:catAx>
        <c:axId val="11891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pt-BR"/>
          </a:p>
        </c:txPr>
        <c:crossAx val="118972800"/>
        <c:crosses val="autoZero"/>
        <c:auto val="1"/>
        <c:lblAlgn val="ctr"/>
        <c:lblOffset val="100"/>
        <c:noMultiLvlLbl val="0"/>
      </c:catAx>
      <c:valAx>
        <c:axId val="11897280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189177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8E8E9-46BC-4688-AEBE-D6E6B8009E80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A3D31-47F4-4F1B-B3F5-3E6CA394B1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59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87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3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16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04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84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09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2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85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20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05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7354-F9AB-4C36-B864-4EB4089E6D23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147A-C485-433B-989F-98F9A523C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05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91169" y="620688"/>
            <a:ext cx="5374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PREFEITURA MUNICIPAL DE INDAIATUBA</a:t>
            </a:r>
          </a:p>
          <a:p>
            <a:pPr algn="ctr"/>
            <a:r>
              <a:rPr lang="pt-BR" sz="2400" b="1" dirty="0" smtClean="0"/>
              <a:t>SECRETARIA MUNICIPAL DA EDUCAÇÃO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0765" y="2780928"/>
            <a:ext cx="8162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/>
              <a:t>IDEB</a:t>
            </a:r>
          </a:p>
          <a:p>
            <a:pPr algn="ctr"/>
            <a:r>
              <a:rPr lang="pt-BR" sz="3200" b="1" dirty="0" smtClean="0"/>
              <a:t>Índice de Desenvolvimento da Educação Básica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41250" y="5805264"/>
            <a:ext cx="1261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/>
              <a:t>INDAIATUBA</a:t>
            </a:r>
          </a:p>
          <a:p>
            <a:pPr algn="ctr"/>
            <a:r>
              <a:rPr lang="pt-BR" sz="1600" b="1" dirty="0" smtClean="0"/>
              <a:t>2015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405275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26876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i="1" dirty="0">
                <a:solidFill>
                  <a:srgbClr val="FF0000"/>
                </a:solidFill>
              </a:rPr>
              <a:t>D2</a:t>
            </a:r>
            <a:r>
              <a:rPr lang="pt-BR" i="1" dirty="0"/>
              <a:t> - </a:t>
            </a:r>
            <a:r>
              <a:rPr lang="pt-BR" b="1" i="1" dirty="0">
                <a:solidFill>
                  <a:srgbClr val="00B0F0"/>
                </a:solidFill>
              </a:rPr>
              <a:t>Estabelecer relações entre partes de um texto, identificando repetições ou substituições que contribuem para a continuidade de um texto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66307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ANÁLISE DE DESCRITOR – LÍNGUA PORTUGUESA</a:t>
            </a:r>
            <a:endParaRPr lang="pt-BR" sz="24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36270" y="2132856"/>
            <a:ext cx="7824162" cy="3774440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55576" y="2352650"/>
            <a:ext cx="756084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Curiosidades sobre comemorações de aniversário</a:t>
            </a: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hábito de dar presentes parece ter surgido no Antigo Egito não exatamente em dias de aniversário, mas como simbolismo de desejar coisas boas. Foi incorporado pelos gregos e romanos, que parecem tê-lo associado também ao dia </a:t>
            </a:r>
            <a:r>
              <a:rPr kumimoji="0" lang="pt-BR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natalis</a:t>
            </a: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famoso </a:t>
            </a: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Parabéns a você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 origem nos Estados Unidos. A música foi criada, em 1875, por duas professoras americanas. A versão brasileira para a letra é fruto de um concurso na Rádio TUPI, do Rio de Janeiro, em 1942.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bolo e as velas têm origem na Grécia. Para comemorar o dia de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Artemis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deusa da caça, eram colocadas velas sobre uma torta redonda como a Lua cheia. As velas eram a luz do astro, símbolo da divindade.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docinho de chocolate que marca presença nas nossas festas de aniversário é brasileiro mesmo. A receita se popularizou em 1940 e o nome do doce tem origem na campanha militar que, na época, fazia campanha para ser presidente com a rima: “Vote no Brigadeiro, que é bonito e solteiro”. O militar perdeu a eleição, mas a bolinha de chocolate ganhou a patente!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816358" y="6011190"/>
            <a:ext cx="37160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Adapta</a:t>
            </a:r>
            <a:r>
              <a:rPr lang="pt-BR" sz="800" dirty="0">
                <a:ea typeface="Times New Roman" pitchFamily="18" charset="0"/>
                <a:cs typeface="Arial" pitchFamily="34" charset="0"/>
              </a:rPr>
              <a:t>ç</a:t>
            </a:r>
            <a:r>
              <a:rPr lang="pt-BR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ão -  Revista Ciências Hoje para crian</a:t>
            </a:r>
            <a:r>
              <a:rPr lang="pt-BR" sz="800" dirty="0">
                <a:ea typeface="Times New Roman" pitchFamily="18" charset="0"/>
                <a:cs typeface="Arial" pitchFamily="34" charset="0"/>
              </a:rPr>
              <a:t>ç</a:t>
            </a:r>
            <a:r>
              <a:rPr lang="pt-BR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as, n</a:t>
            </a:r>
            <a:r>
              <a:rPr lang="pt-BR" sz="800" dirty="0">
                <a:ea typeface="Times New Roman" pitchFamily="18" charset="0"/>
                <a:cs typeface="Arial" pitchFamily="34" charset="0"/>
              </a:rPr>
              <a:t>º</a:t>
            </a:r>
            <a:r>
              <a:rPr lang="pt-BR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229, ano 24, nov. 2011.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7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62068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No trecho “...que parecem tê-</a:t>
            </a:r>
            <a:r>
              <a:rPr lang="pt-BR" sz="1400" b="1" u="sng" dirty="0">
                <a:latin typeface="Arial" pitchFamily="34" charset="0"/>
                <a:cs typeface="Arial" pitchFamily="34" charset="0"/>
              </a:rPr>
              <a:t>lo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associado também ao dia </a:t>
            </a:r>
            <a:r>
              <a:rPr lang="pt-BR" sz="1400" i="1" dirty="0" err="1">
                <a:latin typeface="Arial" pitchFamily="34" charset="0"/>
                <a:cs typeface="Arial" pitchFamily="34" charset="0"/>
              </a:rPr>
              <a:t>natalis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”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(linha 3), a expressão sublinhada se refere 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(A) 	ao doce brigadeiro.</a:t>
            </a: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(B)	ao hábito de dar presentes.</a:t>
            </a: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(C) 	à festa de aniversário. </a:t>
            </a: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(D) 	aos gregos e romanos.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11560" y="3140968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Neste item, os alunos deveriam demonstrar habilidade para reconhecer a substituição de uma expressão por um pronome, um sinônimo ou um hiperônimo se articulando numa rede de relações de forma que o texto resulta num todo articulado e coerente.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resultado mostra que sessenta e um por cento dos alunos não conseguiram reconhecer essa substituição. A questão trabalha, em específico, o pronome oblíquo “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</a:t>
            </a:r>
            <a:r>
              <a:rPr lang="pt-BR" dirty="0">
                <a:latin typeface="Arial" pitchFamily="34" charset="0"/>
                <a:cs typeface="Arial" pitchFamily="34" charset="0"/>
              </a:rPr>
              <a:t>” substituindo uma expressão que se encontra na primeira linha do texto. 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distratores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indicam que os alunos se dispersaram pelas demais informações do texto sem conseguir retomar a referência do pronome “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lo</a:t>
            </a:r>
            <a:r>
              <a:rPr lang="pt-BR" dirty="0">
                <a:latin typeface="Arial" pitchFamily="34" charset="0"/>
                <a:cs typeface="Arial" pitchFamily="34" charset="0"/>
              </a:rPr>
              <a:t>”.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683568" y="2860122"/>
            <a:ext cx="7848872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3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3568" y="66307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ESTRATÉGIAS PARA TRABALHAR COM OS DESCRITORES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94906" y="1772816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Explorar diariamente no momento da leitura em voz alta, um descritor coletivamente, confrontando as diferentes respostas;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Realizar uma tabulação dos erros por descritor nas avaliações bimestrais, com o objetivo de reorganizar os planejamentos para atender às dificuldades.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87082"/>
            <a:ext cx="770485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ALUNOS CADASTRADOS COM NECESSIDADES EDUCACIONAIS ESPECIAIS</a:t>
            </a:r>
          </a:p>
          <a:p>
            <a:pPr algn="ctr"/>
            <a:endParaRPr lang="pt-BR" sz="2400" dirty="0"/>
          </a:p>
          <a:p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sz="2000" dirty="0"/>
              <a:t>Sabemos que o senso utilizado para mapeamento dos alunos do 5° ano cadastrados com NEE é fechado na última semana do mês de maio, este ano a data de fechamento foi no dia 27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 registro de cadastro que temos aponta o total de 93 alunos distribuídos em 67 salas de aula do 5° ano, o que não significa que  esse número de alunos estará realizando prova com aplicação individual, (número de alunos cadastros até o dia 08/07</a:t>
            </a:r>
            <a:r>
              <a:rPr lang="pt-BR" sz="2000" dirty="0" smtClean="0"/>
              <a:t>).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Pedimos que verifiquem em suas U.E. as datas de registros dos cadastros realizados, para que estejam previamente preparados para tais aplicações. Lembramos que é fundamental que as escolas ofereçam no dia da aplicação da Prova Brasil espaços individuais para essas aplicações. </a:t>
            </a:r>
          </a:p>
        </p:txBody>
      </p:sp>
      <p:sp>
        <p:nvSpPr>
          <p:cNvPr id="3" name="Quadro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8708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ESTRATÉGIAS GERAIS – APLICAÇÃO PROVA BRASIL</a:t>
            </a:r>
            <a:r>
              <a:rPr lang="pt-BR" b="1" dirty="0"/>
              <a:t> </a:t>
            </a:r>
            <a:endParaRPr lang="pt-BR" dirty="0"/>
          </a:p>
        </p:txBody>
      </p:sp>
      <p:sp>
        <p:nvSpPr>
          <p:cNvPr id="3" name="Quadro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7564" y="1124744"/>
            <a:ext cx="792088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Ações e instruções para o professor do 5º ano repassar para os alunos</a:t>
            </a:r>
          </a:p>
          <a:p>
            <a:pPr algn="just"/>
            <a:endParaRPr lang="pt-BR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Desenvolver atividades com tempo determinado;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Instruir a realizarem primeiramente as atividades que sabem, retomando depois as que tiveram dúvida ou deixaram sem fazer;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Informar que existem 21 provas diferentes, por isso, os alunos não devem se basear na resposta do colega;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Orientar que devem folhear a prova com cuidado, conferindo a sequência das questões para que não fique nenhuma sem fazer;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Ressaltar que antes de entregar, deverão conferir se responderam todas as questões, para não ficar nenhuma em branco;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Alertar que todas as questões têm resposta e que as alternativas não apresentam “pegadinhas”, são </a:t>
            </a:r>
            <a:r>
              <a:rPr lang="pt-BR" sz="1700" dirty="0" err="1" smtClean="0"/>
              <a:t>distratores</a:t>
            </a:r>
            <a:r>
              <a:rPr lang="pt-BR" sz="1700" dirty="0" smtClean="0"/>
              <a:t> para saber em que nível de aprendizagem o aluno se encontra;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 smtClean="0"/>
              <a:t>Ensinar os alunos que antes de assinalarem uma opção de resposta, devem ler todas as alternativas e escolher a que responde a questão de maneira mais completa;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700" dirty="0"/>
              <a:t>P</a:t>
            </a:r>
            <a:r>
              <a:rPr lang="pt-BR" sz="1700" dirty="0" smtClean="0"/>
              <a:t>reenchimento do gabarito: fazer apenas uma marcação a lápis, conferir se transcreveu corretamente a resposta assinalada na prova, se assinalou apenas uma alternativa e por último, utilizar a caneta para finalizar o gabarito.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19734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7564" y="14307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Ações e instruções para a Gestão Escolar</a:t>
            </a:r>
          </a:p>
          <a:p>
            <a:pPr algn="just"/>
            <a:endParaRPr lang="pt-BR" b="1" dirty="0" smtClean="0"/>
          </a:p>
          <a:p>
            <a:pPr algn="just"/>
            <a:endParaRPr lang="pt-BR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Organizar a escola para garantir a tranquilidade e o silêncio no momento da aplicação;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Os 5° anos deverão fazer intervalo somente após o término da prova;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Todos os profissionais da escola deverão zelar para que o intervalo seja o mais tranquilo possível.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55576" y="487082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ESTRATÉGIAS GERAIS – APLICAÇÃO PROVA BRASIL</a:t>
            </a:r>
            <a:r>
              <a:rPr lang="pt-BR" b="1" dirty="0"/>
              <a:t> </a:t>
            </a:r>
            <a:endParaRPr lang="pt-BR" dirty="0"/>
          </a:p>
        </p:txBody>
      </p:sp>
      <p:sp>
        <p:nvSpPr>
          <p:cNvPr id="4" name="Quadro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500" r="18700" b="29485"/>
          <a:stretch/>
        </p:blipFill>
        <p:spPr bwMode="auto">
          <a:xfrm>
            <a:off x="467543" y="2780904"/>
            <a:ext cx="8208912" cy="3744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t="11542" r="27948" b="81678"/>
          <a:stretch/>
        </p:blipFill>
        <p:spPr bwMode="auto">
          <a:xfrm>
            <a:off x="635278" y="2322311"/>
            <a:ext cx="7873443" cy="42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Quadro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1619508"/>
            <a:ext cx="4298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Acesso: http</a:t>
            </a:r>
            <a:r>
              <a:rPr lang="pt-BR" dirty="0"/>
              <a:t>://devolutivas.inep.gov.br/login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99841" y="663079"/>
            <a:ext cx="568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DEVOLUTIVAS PEDAGÓGICAS – Prova Brasil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4637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286145"/>
              </p:ext>
            </p:extLst>
          </p:nvPr>
        </p:nvGraphicFramePr>
        <p:xfrm>
          <a:off x="863588" y="1268760"/>
          <a:ext cx="75248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Quadro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08031" y="888975"/>
            <a:ext cx="1127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Escolaridade</a:t>
            </a:r>
            <a:endParaRPr lang="pt-BR" sz="14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322739"/>
              </p:ext>
            </p:extLst>
          </p:nvPr>
        </p:nvGraphicFramePr>
        <p:xfrm>
          <a:off x="683568" y="4365104"/>
          <a:ext cx="410445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291388"/>
              </p:ext>
            </p:extLst>
          </p:nvPr>
        </p:nvGraphicFramePr>
        <p:xfrm>
          <a:off x="5045699" y="4725144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271584" y="4439085"/>
            <a:ext cx="2993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Tipo de instituição de Ensino Superior</a:t>
            </a:r>
            <a:endParaRPr lang="pt-BR" sz="1400" b="1" dirty="0"/>
          </a:p>
        </p:txBody>
      </p:sp>
      <p:sp>
        <p:nvSpPr>
          <p:cNvPr id="8" name="Retângulo 7"/>
          <p:cNvSpPr/>
          <p:nvPr/>
        </p:nvSpPr>
        <p:spPr>
          <a:xfrm>
            <a:off x="755576" y="888975"/>
            <a:ext cx="7704856" cy="333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55576" y="4437112"/>
            <a:ext cx="3960440" cy="19738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076056" y="4430475"/>
            <a:ext cx="3384376" cy="19738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2053951" y="404664"/>
            <a:ext cx="476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QUESTIONÁRIO GESTOR (PROVA BRASIL 2013)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632598"/>
              </p:ext>
            </p:extLst>
          </p:nvPr>
        </p:nvGraphicFramePr>
        <p:xfrm>
          <a:off x="647564" y="764704"/>
          <a:ext cx="78488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Quadro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645978" y="476672"/>
            <a:ext cx="1864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/>
              <a:t>PAUTA</a:t>
            </a:r>
            <a:endParaRPr lang="pt-BR" sz="4800" b="1" dirty="0"/>
          </a:p>
        </p:txBody>
      </p:sp>
      <p:sp>
        <p:nvSpPr>
          <p:cNvPr id="4" name="Retângulo 3"/>
          <p:cNvSpPr/>
          <p:nvPr/>
        </p:nvSpPr>
        <p:spPr>
          <a:xfrm>
            <a:off x="755576" y="1484784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IDEB MUNICIPAL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ACESSO AO SISTEMA SABER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DESEMPENHO DOS DESCRITORES - AMDA SEMESTRAL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EXEMPLO DE QUESTÕES (HABILIDADES E SUGESTÕES)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CADASTRO DE ALUNOS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ESTRATÉGIAS GERAIS PARA PROVA BRASIL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PLATAFORMA INEP – DEVOLUTIVAS PEDAGÓGICAS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t-BR" sz="20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000" dirty="0" smtClean="0"/>
              <a:t>QUESTIONÁRIO GESTOR – DADOS DE 2013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177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87"/>
          <a:stretch/>
        </p:blipFill>
        <p:spPr bwMode="auto">
          <a:xfrm>
            <a:off x="1019475" y="5722568"/>
            <a:ext cx="7293106" cy="37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91169" y="620688"/>
            <a:ext cx="5361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IDEB – REDE MUNICIPAL DE INDAIATUBA</a:t>
            </a:r>
            <a:endParaRPr lang="pt-BR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75" y="1398737"/>
            <a:ext cx="7293106" cy="4694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9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o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99841" y="663079"/>
            <a:ext cx="6088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EVOLUÇÃO DO IDEB MUNICIPAL – 2007 a 2013</a:t>
            </a:r>
            <a:endParaRPr lang="pt-BR" sz="2400" b="1" dirty="0"/>
          </a:p>
        </p:txBody>
      </p:sp>
      <p:sp>
        <p:nvSpPr>
          <p:cNvPr id="6" name="Retângulo 5"/>
          <p:cNvSpPr/>
          <p:nvPr/>
        </p:nvSpPr>
        <p:spPr>
          <a:xfrm>
            <a:off x="1331640" y="1412776"/>
            <a:ext cx="6624736" cy="47182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r="2709" b="4535"/>
          <a:stretch/>
        </p:blipFill>
        <p:spPr bwMode="auto">
          <a:xfrm>
            <a:off x="1410056" y="3631654"/>
            <a:ext cx="6434983" cy="241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25372" r="84143"/>
          <a:stretch/>
        </p:blipFill>
        <p:spPr bwMode="auto">
          <a:xfrm>
            <a:off x="1410056" y="2042320"/>
            <a:ext cx="922946" cy="168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53220"/>
            <a:ext cx="6192688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05148"/>
            <a:ext cx="6192688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08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13" y="1844824"/>
            <a:ext cx="717757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Quadro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63849" y="591071"/>
            <a:ext cx="6616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DESEMPENHO DAS DISCIPLINAS NA PROVA BRASIL</a:t>
            </a:r>
          </a:p>
          <a:p>
            <a:pPr algn="ctr"/>
            <a:r>
              <a:rPr lang="pt-BR" sz="2400" b="1" dirty="0" smtClean="0"/>
              <a:t>IDEB MUNICIPAL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0871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96792"/>
              </p:ext>
            </p:extLst>
          </p:nvPr>
        </p:nvGraphicFramePr>
        <p:xfrm>
          <a:off x="735522" y="1440904"/>
          <a:ext cx="7725297" cy="472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45178"/>
                <a:gridCol w="1080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600" dirty="0" smtClean="0"/>
                        <a:t>DESCRITORES</a:t>
                      </a:r>
                      <a:endParaRPr lang="pt-BR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aseline="0" dirty="0" smtClean="0"/>
                        <a:t>ERRO</a:t>
                      </a:r>
                      <a:endParaRPr lang="pt-BR" sz="2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600" b="1" dirty="0" smtClean="0">
                          <a:solidFill>
                            <a:srgbClr val="FF0000"/>
                          </a:solidFill>
                        </a:rPr>
                        <a:t>D7 - </a:t>
                      </a:r>
                      <a:r>
                        <a:rPr lang="pt-BR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Resolver problemas significativos utilizando unidades de medida padronizadas como km/m/cm/mm, kg/g/mg, l/ml. </a:t>
                      </a:r>
                      <a:endParaRPr lang="pt-BR" sz="2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/>
                        <a:t>66 %</a:t>
                      </a:r>
                      <a:endParaRPr lang="pt-BR" sz="2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600" b="1" dirty="0" smtClean="0">
                          <a:solidFill>
                            <a:srgbClr val="FF0000"/>
                          </a:solidFill>
                        </a:rPr>
                        <a:t>D13</a:t>
                      </a:r>
                      <a:r>
                        <a:rPr lang="pt-BR" sz="26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pt-BR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Reconhecer e utilizar características do sistema de numeração decimal, tais como agrupamentos e trocas na base 10 e princípio do valor posicional.</a:t>
                      </a:r>
                      <a:endParaRPr lang="pt-BR" sz="2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/>
                        <a:t>59 %</a:t>
                      </a:r>
                      <a:endParaRPr lang="pt-BR" sz="2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600" b="1" dirty="0" smtClean="0">
                          <a:solidFill>
                            <a:srgbClr val="FF0000"/>
                          </a:solidFill>
                        </a:rPr>
                        <a:t>D28</a:t>
                      </a:r>
                      <a:r>
                        <a:rPr lang="pt-BR" sz="2600" b="1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pt-BR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 informações e dados apresentados em gráficos (particularmente em gráficos de colunas).</a:t>
                      </a:r>
                      <a:endParaRPr lang="pt-BR" sz="2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 smtClean="0"/>
                        <a:t>59 %</a:t>
                      </a:r>
                      <a:endParaRPr lang="pt-BR" sz="2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09739" y="69269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</a:t>
            </a:r>
            <a:r>
              <a:rPr lang="pt-BR" sz="2400" b="1" dirty="0" smtClean="0"/>
              <a:t>ATEMÁTICA – AMDA SEMESTRAL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370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26876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i="1" dirty="0" smtClean="0">
                <a:solidFill>
                  <a:srgbClr val="FF0000"/>
                </a:solidFill>
              </a:rPr>
              <a:t>D9</a:t>
            </a:r>
            <a:r>
              <a:rPr lang="pt-BR" i="1" dirty="0" smtClean="0"/>
              <a:t> </a:t>
            </a:r>
            <a:r>
              <a:rPr lang="pt-BR" i="1" dirty="0">
                <a:solidFill>
                  <a:srgbClr val="FF0000"/>
                </a:solidFill>
              </a:rPr>
              <a:t>- </a:t>
            </a:r>
            <a:r>
              <a:rPr lang="pt-BR" b="1" i="1" dirty="0">
                <a:solidFill>
                  <a:srgbClr val="00B0F0"/>
                </a:solidFill>
              </a:rPr>
              <a:t>Estabelecer relações entre o horário de início e término </a:t>
            </a:r>
            <a:r>
              <a:rPr lang="pt-BR" b="1" i="1" dirty="0" smtClean="0">
                <a:solidFill>
                  <a:srgbClr val="00B0F0"/>
                </a:solidFill>
              </a:rPr>
              <a:t>e/ou </a:t>
            </a:r>
            <a:r>
              <a:rPr lang="pt-BR" b="1" i="1" dirty="0">
                <a:solidFill>
                  <a:srgbClr val="00B0F0"/>
                </a:solidFill>
              </a:rPr>
              <a:t>o intervalo da duração de um evento ou </a:t>
            </a:r>
            <a:r>
              <a:rPr lang="pt-BR" b="1" i="1" dirty="0" smtClean="0">
                <a:solidFill>
                  <a:srgbClr val="00B0F0"/>
                </a:solidFill>
              </a:rPr>
              <a:t>acontecimento</a:t>
            </a:r>
            <a:endParaRPr lang="pt-BR" b="1" i="1" dirty="0">
              <a:solidFill>
                <a:srgbClr val="00B0F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7564" y="66307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ANÁLISE DE DESCRITOR – MATEMÁTICA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647564" y="20608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Que conhecimentos o aluno deve ter para contemplar esse descritor?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647564" y="247256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Por meio deste descritor, pode-se avaliar a habilidade de o aluno realizar estimativas do tempo de duração de um evento, a partir do horário de </a:t>
            </a:r>
            <a:r>
              <a:rPr lang="pt-BR" dirty="0" smtClean="0"/>
              <a:t>início </a:t>
            </a:r>
            <a:r>
              <a:rPr lang="pt-BR" dirty="0"/>
              <a:t>e de </a:t>
            </a:r>
            <a:r>
              <a:rPr lang="pt-BR" dirty="0" smtClean="0"/>
              <a:t>término</a:t>
            </a:r>
            <a:r>
              <a:rPr lang="pt-BR" dirty="0"/>
              <a:t>. Também, de maneira inversa, a partir do conhecimento do tempo de um evento e do horário de inicio dele, calcular o horário de encerramento.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647564" y="38610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O que podemos fazer  para que o aluno adquira essa habilidade?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647564" y="4292416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Para desenvolver essa habilidade, o professor pode propor atividades práticas como: registrar o horário de </a:t>
            </a:r>
            <a:r>
              <a:rPr lang="pt-BR" dirty="0" smtClean="0"/>
              <a:t>início </a:t>
            </a:r>
            <a:r>
              <a:rPr lang="pt-BR" dirty="0"/>
              <a:t>e do </a:t>
            </a:r>
            <a:r>
              <a:rPr lang="pt-BR" dirty="0" smtClean="0"/>
              <a:t>término </a:t>
            </a:r>
            <a:r>
              <a:rPr lang="pt-BR" dirty="0"/>
              <a:t>das aulas e calcular a duração da permanência </a:t>
            </a:r>
            <a:r>
              <a:rPr lang="pt-BR" dirty="0" smtClean="0"/>
              <a:t>dos </a:t>
            </a:r>
            <a:r>
              <a:rPr lang="pt-BR" dirty="0"/>
              <a:t>alunos na escola; fazer o mesmo com horário, por exemplo, 8h10min, o avanço ou retrocesso de certo número inteiro de horas resulta em alteração na hora, mas não nos minutos do horário inicial; identificar o horário em que uma tarefa deve ser iniciada, sabendo-se que ela deve estar pronta em certo horário e conhecendo-se o tempo necessário para sua realização.</a:t>
            </a:r>
          </a:p>
        </p:txBody>
      </p:sp>
    </p:spTree>
    <p:extLst>
      <p:ext uri="{BB962C8B-B14F-4D97-AF65-F5344CB8AC3E}">
        <p14:creationId xmlns:p14="http://schemas.microsoft.com/office/powerpoint/2010/main" val="332206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476672"/>
            <a:ext cx="79928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Sábado começou a chover às 16 horas e a chuva só parou às 9 horas da manhã de domingo. Quanto tempo ficou chovendo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	    </a:t>
            </a: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A) 	25 horas.</a:t>
            </a: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B)	9 horas.	</a:t>
            </a: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C)	7 horas.</a:t>
            </a: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D)	17 horas.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683568" y="2276872"/>
            <a:ext cx="7848872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532973" y="2405130"/>
            <a:ext cx="80780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Para </a:t>
            </a:r>
            <a:r>
              <a:rPr lang="pt-BR" dirty="0"/>
              <a:t>responder corretamente, o aluno </a:t>
            </a:r>
            <a:r>
              <a:rPr lang="pt-BR" b="1" u="sng" dirty="0"/>
              <a:t>necessita</a:t>
            </a:r>
            <a:r>
              <a:rPr lang="pt-BR" dirty="0"/>
              <a:t> saber que o dia possui </a:t>
            </a:r>
            <a:r>
              <a:rPr lang="pt-BR" b="1" u="sng" dirty="0"/>
              <a:t>24 horas</a:t>
            </a:r>
            <a:r>
              <a:rPr lang="pt-BR" dirty="0"/>
              <a:t> e, assim, verificar que das 16 horas até o fim daquele dia há 8 horas, que devem ser somadas às 9 horas do próximo dia, totalizando 17 horas. A resposta correta é apresentada na alternativa (</a:t>
            </a:r>
            <a:r>
              <a:rPr lang="pt-BR" b="1" dirty="0"/>
              <a:t>D</a:t>
            </a:r>
            <a:r>
              <a:rPr lang="pt-BR" b="1" dirty="0" smtClean="0"/>
              <a:t>)</a:t>
            </a:r>
            <a:r>
              <a:rPr lang="pt-BR" dirty="0" smtClean="0"/>
              <a:t>. Exemplo </a:t>
            </a:r>
            <a:r>
              <a:rPr lang="pt-BR" dirty="0"/>
              <a:t>de como proceder para que o aluno </a:t>
            </a:r>
            <a:r>
              <a:rPr lang="pt-BR" dirty="0" smtClean="0"/>
              <a:t>compreenda: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526394" y="4005064"/>
            <a:ext cx="613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SÁBADO: 16h </a:t>
            </a:r>
            <a:r>
              <a:rPr lang="pt-BR" dirty="0"/>
              <a:t>– </a:t>
            </a:r>
            <a:r>
              <a:rPr lang="pt-BR" dirty="0" smtClean="0"/>
              <a:t>17h </a:t>
            </a:r>
            <a:r>
              <a:rPr lang="pt-BR" dirty="0"/>
              <a:t>– </a:t>
            </a:r>
            <a:r>
              <a:rPr lang="pt-BR" dirty="0" smtClean="0"/>
              <a:t>18h </a:t>
            </a:r>
            <a:r>
              <a:rPr lang="pt-BR" dirty="0"/>
              <a:t>– </a:t>
            </a:r>
            <a:r>
              <a:rPr lang="pt-BR" dirty="0" smtClean="0"/>
              <a:t>19h </a:t>
            </a:r>
            <a:r>
              <a:rPr lang="pt-BR" dirty="0"/>
              <a:t>– </a:t>
            </a:r>
            <a:r>
              <a:rPr lang="pt-BR" dirty="0" smtClean="0"/>
              <a:t>20h </a:t>
            </a:r>
            <a:r>
              <a:rPr lang="pt-BR" dirty="0"/>
              <a:t>– </a:t>
            </a:r>
            <a:r>
              <a:rPr lang="pt-BR" dirty="0" smtClean="0"/>
              <a:t>21h </a:t>
            </a:r>
            <a:r>
              <a:rPr lang="pt-BR" dirty="0"/>
              <a:t>– </a:t>
            </a:r>
            <a:r>
              <a:rPr lang="pt-BR" dirty="0" smtClean="0"/>
              <a:t>22h </a:t>
            </a:r>
            <a:r>
              <a:rPr lang="pt-BR" dirty="0"/>
              <a:t>– </a:t>
            </a:r>
            <a:r>
              <a:rPr lang="pt-BR" dirty="0" smtClean="0"/>
              <a:t>23h </a:t>
            </a:r>
            <a:r>
              <a:rPr lang="pt-BR" dirty="0"/>
              <a:t>– </a:t>
            </a:r>
            <a:r>
              <a:rPr lang="pt-BR" dirty="0" smtClean="0"/>
              <a:t>24h 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1716347" y="4496056"/>
            <a:ext cx="4509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1     +      1      +       1     +     1     +     1     +    1     +     1       +    1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6660232" y="4434501"/>
            <a:ext cx="1136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=   </a:t>
            </a:r>
            <a:r>
              <a:rPr lang="pt-BR" dirty="0" smtClean="0"/>
              <a:t>8 horas 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526394" y="4939427"/>
            <a:ext cx="5947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DOMINGO: 24h </a:t>
            </a:r>
            <a:r>
              <a:rPr lang="pt-BR" dirty="0"/>
              <a:t>– </a:t>
            </a:r>
            <a:r>
              <a:rPr lang="pt-BR" dirty="0" smtClean="0"/>
              <a:t>1h  </a:t>
            </a:r>
            <a:r>
              <a:rPr lang="pt-BR" dirty="0"/>
              <a:t>– </a:t>
            </a:r>
            <a:r>
              <a:rPr lang="pt-BR" dirty="0" smtClean="0"/>
              <a:t>2h </a:t>
            </a:r>
            <a:r>
              <a:rPr lang="pt-BR" dirty="0"/>
              <a:t>– </a:t>
            </a:r>
            <a:r>
              <a:rPr lang="pt-BR" dirty="0" smtClean="0"/>
              <a:t>3h </a:t>
            </a:r>
            <a:r>
              <a:rPr lang="pt-BR" dirty="0"/>
              <a:t>– </a:t>
            </a:r>
            <a:r>
              <a:rPr lang="pt-BR" dirty="0" smtClean="0"/>
              <a:t>4h </a:t>
            </a:r>
            <a:r>
              <a:rPr lang="pt-BR" dirty="0"/>
              <a:t>– </a:t>
            </a:r>
            <a:r>
              <a:rPr lang="pt-BR" dirty="0" smtClean="0"/>
              <a:t>5h </a:t>
            </a:r>
            <a:r>
              <a:rPr lang="pt-BR" dirty="0"/>
              <a:t>– </a:t>
            </a:r>
            <a:r>
              <a:rPr lang="pt-BR" dirty="0" smtClean="0"/>
              <a:t>6h </a:t>
            </a:r>
            <a:r>
              <a:rPr lang="pt-BR" dirty="0"/>
              <a:t>– </a:t>
            </a:r>
            <a:r>
              <a:rPr lang="pt-BR" dirty="0" smtClean="0"/>
              <a:t>7h </a:t>
            </a:r>
            <a:r>
              <a:rPr lang="pt-BR" dirty="0"/>
              <a:t>– </a:t>
            </a:r>
            <a:r>
              <a:rPr lang="pt-BR" dirty="0" smtClean="0"/>
              <a:t>8h </a:t>
            </a:r>
            <a:r>
              <a:rPr lang="pt-BR" dirty="0"/>
              <a:t>– </a:t>
            </a:r>
            <a:r>
              <a:rPr lang="pt-BR" dirty="0" smtClean="0"/>
              <a:t>9h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994587" y="5425479"/>
            <a:ext cx="4089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1    +    1    +    1    +    1    +    1   +   1   +   1   +   1     +    1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6660232" y="5308759"/>
            <a:ext cx="1136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=   </a:t>
            </a:r>
            <a:r>
              <a:rPr lang="pt-BR" dirty="0" smtClean="0"/>
              <a:t>9 horas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32973" y="5949279"/>
            <a:ext cx="289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dirty="0" smtClean="0"/>
              <a:t>Logo: 8 + 9 = </a:t>
            </a:r>
            <a:r>
              <a:rPr lang="pt-BR" sz="2400" b="1" dirty="0" smtClean="0">
                <a:solidFill>
                  <a:srgbClr val="FF0000"/>
                </a:solidFill>
              </a:rPr>
              <a:t>17 horas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03" y="4293096"/>
            <a:ext cx="46275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8" y="5237261"/>
            <a:ext cx="41402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9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8" grpId="0"/>
      <p:bldP spid="39" grpId="0"/>
      <p:bldP spid="40" grpId="0"/>
      <p:bldP spid="50" grpId="0"/>
      <p:bldP spid="5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o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650"/>
            </a:avLst>
          </a:prstGeom>
          <a:solidFill>
            <a:schemeClr val="accent5">
              <a:lumMod val="40000"/>
              <a:lumOff val="60000"/>
            </a:schemeClr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887017"/>
              </p:ext>
            </p:extLst>
          </p:nvPr>
        </p:nvGraphicFramePr>
        <p:xfrm>
          <a:off x="735135" y="1484784"/>
          <a:ext cx="7725297" cy="463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45178"/>
                <a:gridCol w="1080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DESCRITORES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aseline="0" dirty="0" smtClean="0"/>
                        <a:t>ERRO</a:t>
                      </a:r>
                      <a:endParaRPr lang="pt-BR" sz="2800" dirty="0"/>
                    </a:p>
                  </a:txBody>
                  <a:tcPr anchor="ctr"/>
                </a:tc>
              </a:tr>
              <a:tr h="349240"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 smtClean="0">
                          <a:solidFill>
                            <a:srgbClr val="FF0000"/>
                          </a:solidFill>
                        </a:rPr>
                        <a:t>D2</a:t>
                      </a:r>
                      <a:r>
                        <a:rPr lang="pt-BR" sz="2800" dirty="0" smtClean="0"/>
                        <a:t> - </a:t>
                      </a:r>
                      <a:r>
                        <a:rPr lang="pt-B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Estabelecer relações entre partes de um texto, identificando repetições ou substituições que contribuem para a continuidade de um texto</a:t>
                      </a:r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61 %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 smtClean="0">
                          <a:solidFill>
                            <a:srgbClr val="FF0000"/>
                          </a:solidFill>
                        </a:rPr>
                        <a:t>D14</a:t>
                      </a:r>
                      <a:r>
                        <a:rPr lang="pt-BR" sz="2800" dirty="0" smtClean="0"/>
                        <a:t> - </a:t>
                      </a:r>
                      <a:r>
                        <a:rPr lang="pt-B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o efeito de sentido decorrente do uso da pontuação e de outras notações</a:t>
                      </a:r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51 %</a:t>
                      </a:r>
                      <a:endParaRPr lang="pt-BR" sz="28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800" b="1" dirty="0" smtClean="0">
                          <a:solidFill>
                            <a:srgbClr val="FF0000"/>
                          </a:solidFill>
                        </a:rPr>
                        <a:t>D11</a:t>
                      </a:r>
                      <a:r>
                        <a:rPr lang="pt-BR" sz="2800" dirty="0" smtClean="0"/>
                        <a:t> - </a:t>
                      </a:r>
                      <a:r>
                        <a:rPr lang="pt-B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Distinguir um fato da opinião relativa a esse fato.</a:t>
                      </a:r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45 %</a:t>
                      </a:r>
                      <a:endParaRPr lang="pt-BR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3568" y="66307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LÍNGUA PORTUGUESA – AMDA SEMESTRAL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312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1342</Words>
  <Application>Microsoft Office PowerPoint</Application>
  <PresentationFormat>Apresentação na tela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Barbara</dc:creator>
  <cp:lastModifiedBy>Barbara</cp:lastModifiedBy>
  <cp:revision>71</cp:revision>
  <cp:lastPrinted>2015-09-15T18:12:01Z</cp:lastPrinted>
  <dcterms:created xsi:type="dcterms:W3CDTF">2015-09-01T18:58:29Z</dcterms:created>
  <dcterms:modified xsi:type="dcterms:W3CDTF">2015-09-21T19:37:22Z</dcterms:modified>
</cp:coreProperties>
</file>